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2" r:id="rId2"/>
    <p:sldId id="261" r:id="rId3"/>
    <p:sldId id="257" r:id="rId4"/>
    <p:sldId id="264" r:id="rId5"/>
    <p:sldId id="266" r:id="rId6"/>
    <p:sldId id="265" r:id="rId7"/>
    <p:sldId id="268" r:id="rId8"/>
    <p:sldId id="267" r:id="rId9"/>
    <p:sldId id="259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Lato" panose="020F0502020204030203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6374" autoAdjust="0"/>
  </p:normalViewPr>
  <p:slideViewPr>
    <p:cSldViewPr snapToGrid="0">
      <p:cViewPr varScale="1">
        <p:scale>
          <a:sx n="103" d="100"/>
          <a:sy n="103" d="100"/>
        </p:scale>
        <p:origin x="114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FF1FA4-08AC-4734-8321-21258C44E13A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6801A-9CE1-4232-8C5A-52A7AE4C9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40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6BB4-8385-48FF-964F-FBA2FB8E7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905E7-0B62-4943-A847-A86F6F1CD7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7FCC0-C9DF-448C-BB28-B0915C21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2689-CA7F-4042-8400-7E34FA8E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039DE-EF9E-4321-BB1F-0751DA65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39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F43A-2C75-4EC7-B70D-E4A17363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80545-749D-4462-B18E-286C58257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74285-D744-40C3-BAD5-8C3BDA7EB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B4FC3-79AF-4BD2-83E6-ECDC91E3A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EED91-6007-4E1B-998E-044D0B2E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3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23780-06E3-4D0A-AC3D-5F14C3EBAB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D2A28-7892-4087-A92F-EF083C5F8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5AEAB-9C32-4C2E-BE01-E097EBCD0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4C0A5-958F-432D-972E-4181367F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08FC7-B1F9-45F3-8B85-C55B1587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17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D4CC-78D8-475D-B8D1-9D07F07F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4B4E-4861-4B74-B6AA-B956507E1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322E3-8A42-4B04-8790-473F5FB1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792D7-DC2C-4276-9CDE-5EA5968C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82B04-4D4C-4E1A-AE53-F6B913971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3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565A-C5FF-4383-80A9-AD2CBC4A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DB259-2658-4511-8A99-95A53FC29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2C939-70C4-4A20-BFD7-EFBE6954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1AC87-FF0A-4E2A-9CF4-D72D1348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E2FA0-86A3-45C8-B1F0-E45E9911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2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70CE-AA62-4A9A-88C8-EB528B7F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F4B8B-79CC-42A0-BF1A-91282D88E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698DA-761A-4A59-881F-373BA9A7A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4D8D0-AF16-4AF3-8136-39846BAA3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DE3FB-0A47-445D-9DF0-C20672390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2E587-96FE-45F8-8DAD-2AEE9E71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8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262C2-6110-4DF4-AFB1-173A561FF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B2C44-426C-45BF-B213-EC24F98DA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EECB7-E8DF-4587-B64D-155DA2C31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55EF65-E4E4-4F86-9C41-8CEFBA6CD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260D63-4089-4E5E-83BD-0DA6C61793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359E9-AE73-4B69-B2C2-78E00ADD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67DCE0-19E0-4EBB-A915-FD7906A79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DD7F3-7986-44E1-B309-734F176D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6776E-BC14-4EE0-A6AD-280D478DC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28DF3F-A53D-4348-B414-479EB2A0B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F5519-81D4-4ECC-ABFD-46F0DC86D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BACAE-D9F7-4DBC-8085-DDAEBE48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6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25CA1-6AC0-41A1-89FB-3C298B05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15E81-E6B9-455B-8849-AB4777FA6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7B721-2D9C-4645-A08C-F3E72F8C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807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B39A8-1E8A-44ED-A633-FEA3E92AD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94C1A-6EE7-48C1-85E3-7584089F7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B4FC4-5A15-4480-A0AD-09185618E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85BF5-5D96-4F00-8A1D-566F6684E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2BE35-8F28-48A0-808A-64D3C0CB4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E2807-9DB8-47E7-A2B5-A4702F49A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0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6347-9530-4D55-A8CE-220E1830E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D798C9-D73B-4E1A-9A5E-8A7804B17A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4AFCF-78FC-42B8-84EF-50321A2B4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D6F4E-054A-4A88-87B3-BEB13026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9B1B4-2B27-4AE6-99A1-57297B2C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1054D-FAA3-4AE4-B154-F84A6024E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80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7D553-62C6-4CA8-8490-81C3C2A1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76EA7-339E-40A2-B80A-93789E0F41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9A78-6D05-49EC-8E90-38DFFF1EAD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509-1FD9-400A-81A2-8466BBE6AAB8}" type="datetimeFigureOut">
              <a:rPr lang="en-US" smtClean="0"/>
              <a:t>2/18/2019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EE539-7A37-4AD0-A4AC-EA5C32573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41A35-140B-483C-9492-E26C5050D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59826-B6ED-4A57-A2C8-9F3562831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6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21" Type="http://schemas.openxmlformats.org/officeDocument/2006/relationships/image" Target="../media/image10.pn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13.png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23" Type="http://schemas.openxmlformats.org/officeDocument/2006/relationships/image" Target="../media/image12.png"/><Relationship Id="rId10" Type="http://schemas.openxmlformats.org/officeDocument/2006/relationships/tags" Target="../tags/tag10.xml"/><Relationship Id="rId19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Relationship Id="rId2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7.png"/><Relationship Id="rId18" Type="http://schemas.openxmlformats.org/officeDocument/2006/relationships/image" Target="../media/image12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16.png"/><Relationship Id="rId17" Type="http://schemas.openxmlformats.org/officeDocument/2006/relationships/image" Target="../media/image11.png"/><Relationship Id="rId2" Type="http://schemas.openxmlformats.org/officeDocument/2006/relationships/tags" Target="../tags/tag13.xml"/><Relationship Id="rId16" Type="http://schemas.openxmlformats.org/officeDocument/2006/relationships/image" Target="../media/image10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microsoft.com/office/2007/relationships/hdphoto" Target="../media/hdphoto1.wdp"/><Relationship Id="rId5" Type="http://schemas.openxmlformats.org/officeDocument/2006/relationships/tags" Target="../tags/tag16.xml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tags" Target="../tags/tag15.xm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21.xml"/><Relationship Id="rId7" Type="http://schemas.openxmlformats.org/officeDocument/2006/relationships/image" Target="../media/image2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7VFKX3" TargetMode="External"/><Relationship Id="rId3" Type="http://schemas.openxmlformats.org/officeDocument/2006/relationships/tags" Target="../tags/tag24.xml"/><Relationship Id="rId7" Type="http://schemas.microsoft.com/office/2017/06/relationships/model3d" Target="../media/model3d1.glb"/><Relationship Id="rId12" Type="http://schemas.openxmlformats.org/officeDocument/2006/relationships/image" Target="../media/image2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7.xml"/><Relationship Id="rId7" Type="http://schemas.openxmlformats.org/officeDocument/2006/relationships/image" Target="../media/image29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8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hyperlink" Target="https://www.remix3d.com/details/G009SX7VFKX3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17/06/relationships/model3d" Target="../media/model3d1.glb"/><Relationship Id="rId7" Type="http://schemas.openxmlformats.org/officeDocument/2006/relationships/image" Target="../media/image2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3.png"/><Relationship Id="rId4" Type="http://schemas.openxmlformats.org/officeDocument/2006/relationships/hyperlink" Target="https://www.remix3d.com/details/G009SX7VFKX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AAFFC3-035C-46F4-BF89-90414F61C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44" y="0"/>
            <a:ext cx="9447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5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63058-C1B4-4E4D-9762-9B50355F20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0"/>
            <a:ext cx="10598727" cy="6858000"/>
          </a:xfrm>
          <a:prstGeom prst="rect">
            <a:avLst/>
          </a:prstGeom>
          <a:ln w="28575">
            <a:noFill/>
          </a:ln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A9CDA9B6-4D56-4233-B835-1412A0CA99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041" y="1817007"/>
            <a:ext cx="591543" cy="12434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853B32C-7269-4538-846E-D6A53CF25F1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820" y="2315898"/>
            <a:ext cx="783541" cy="13714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21CAAE7-CE36-455D-BDDB-6F3B0F8877E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06" y="3620737"/>
            <a:ext cx="437026" cy="106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00A27-11CF-45F7-9094-9A1E80C6F09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657" y="4104137"/>
            <a:ext cx="641828" cy="136229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48688EE3-E30C-43E5-B88C-6C6DE94763E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17" y="3896303"/>
            <a:ext cx="627197" cy="13348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5B2F3352-4D8E-4022-9870-429A9E1A4FB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14" y="2328697"/>
            <a:ext cx="857598" cy="1462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88F31D12-DC7B-4BE8-AA00-EECAC722628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271" y="2248241"/>
            <a:ext cx="703086" cy="136229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23A2B71-E733-41C0-87ED-C6C5C063FAF6}"/>
              </a:ext>
            </a:extLst>
          </p:cNvPr>
          <p:cNvCxnSpPr/>
          <p:nvPr/>
        </p:nvCxnSpPr>
        <p:spPr>
          <a:xfrm>
            <a:off x="3332427" y="2011433"/>
            <a:ext cx="0" cy="60984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B6E047C-719E-46FA-83B2-9485BE1ADAF1}"/>
              </a:ext>
            </a:extLst>
          </p:cNvPr>
          <p:cNvCxnSpPr>
            <a:cxnSpLocks/>
          </p:cNvCxnSpPr>
          <p:nvPr/>
        </p:nvCxnSpPr>
        <p:spPr>
          <a:xfrm>
            <a:off x="3604214" y="2026796"/>
            <a:ext cx="0" cy="118896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F2C481B-272E-4BB6-A9C9-B8034122787E}"/>
              </a:ext>
            </a:extLst>
          </p:cNvPr>
          <p:cNvSpPr txBox="1"/>
          <p:nvPr/>
        </p:nvSpPr>
        <p:spPr>
          <a:xfrm>
            <a:off x="3407029" y="1503602"/>
            <a:ext cx="10723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Nominal VANTAGE Tube Location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1E5E7C0-0487-420F-B234-B726DEEE0226}"/>
              </a:ext>
            </a:extLst>
          </p:cNvPr>
          <p:cNvCxnSpPr>
            <a:cxnSpLocks/>
          </p:cNvCxnSpPr>
          <p:nvPr/>
        </p:nvCxnSpPr>
        <p:spPr>
          <a:xfrm>
            <a:off x="6877819" y="1470770"/>
            <a:ext cx="0" cy="110921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9875283-DB6E-40EC-AA4B-4C3A2D5B8341}"/>
              </a:ext>
            </a:extLst>
          </p:cNvPr>
          <p:cNvCxnSpPr>
            <a:cxnSpLocks/>
          </p:cNvCxnSpPr>
          <p:nvPr/>
        </p:nvCxnSpPr>
        <p:spPr>
          <a:xfrm flipH="1">
            <a:off x="3978432" y="4076460"/>
            <a:ext cx="114220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612C478-DD65-42CB-82BF-7D219A65AC58}"/>
              </a:ext>
            </a:extLst>
          </p:cNvPr>
          <p:cNvCxnSpPr>
            <a:cxnSpLocks/>
          </p:cNvCxnSpPr>
          <p:nvPr/>
        </p:nvCxnSpPr>
        <p:spPr>
          <a:xfrm flipH="1">
            <a:off x="3467100" y="3534505"/>
            <a:ext cx="511333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7F0B28E-BBBC-4F50-BC1C-6C9EA3C7F591}"/>
              </a:ext>
            </a:extLst>
          </p:cNvPr>
          <p:cNvCxnSpPr>
            <a:cxnSpLocks/>
          </p:cNvCxnSpPr>
          <p:nvPr/>
        </p:nvCxnSpPr>
        <p:spPr>
          <a:xfrm flipH="1">
            <a:off x="5139609" y="4076460"/>
            <a:ext cx="212225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161D2CE-F351-4024-B1E3-3A0EFFCAE74A}"/>
              </a:ext>
            </a:extLst>
          </p:cNvPr>
          <p:cNvCxnSpPr>
            <a:cxnSpLocks/>
          </p:cNvCxnSpPr>
          <p:nvPr/>
        </p:nvCxnSpPr>
        <p:spPr>
          <a:xfrm flipH="1">
            <a:off x="6742367" y="1757277"/>
            <a:ext cx="1039246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4400AAF-C571-48B0-8C87-AA797262847B}"/>
              </a:ext>
            </a:extLst>
          </p:cNvPr>
          <p:cNvGrpSpPr/>
          <p:nvPr/>
        </p:nvGrpSpPr>
        <p:grpSpPr>
          <a:xfrm>
            <a:off x="5717381" y="1931896"/>
            <a:ext cx="648161" cy="765298"/>
            <a:chOff x="5717381" y="1931896"/>
            <a:chExt cx="648161" cy="765298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D730D769-DD5E-44D3-A17C-B28DBCB97E6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628" y="2469677"/>
              <a:ext cx="64914" cy="106971"/>
            </a:xfrm>
            <a:prstGeom prst="rect">
              <a:avLst/>
            </a:prstGeom>
          </p:spPr>
        </p:pic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2E25961-B827-4061-BB00-8CE8C9EA25E8}"/>
                </a:ext>
              </a:extLst>
            </p:cNvPr>
            <p:cNvGrpSpPr/>
            <p:nvPr/>
          </p:nvGrpSpPr>
          <p:grpSpPr>
            <a:xfrm>
              <a:off x="5717381" y="1931896"/>
              <a:ext cx="552053" cy="765298"/>
              <a:chOff x="5717381" y="1931896"/>
              <a:chExt cx="552053" cy="765298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26266F77-E45C-46BF-9D8B-5E47B1660A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8816" y="2430178"/>
                <a:ext cx="76800" cy="106971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65BC24A6-49D8-4E03-914A-C2D12574633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6471" y="1931896"/>
                <a:ext cx="71314" cy="136229"/>
              </a:xfrm>
              <a:prstGeom prst="rect">
                <a:avLst/>
              </a:prstGeom>
            </p:spPr>
          </p:pic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64DF63-58C1-4A9E-9732-4131CFA0CC90}"/>
                  </a:ext>
                </a:extLst>
              </p:cNvPr>
              <p:cNvGrpSpPr/>
              <p:nvPr/>
            </p:nvGrpSpPr>
            <p:grpSpPr>
              <a:xfrm>
                <a:off x="5717381" y="2121317"/>
                <a:ext cx="552053" cy="575877"/>
                <a:chOff x="5717381" y="2121317"/>
                <a:chExt cx="552053" cy="575877"/>
              </a:xfrm>
            </p:grpSpPr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F253EE47-8CA8-40DB-8EF4-9917496B703A}"/>
                    </a:ext>
                  </a:extLst>
                </p:cNvPr>
                <p:cNvCxnSpPr>
                  <a:cxnSpLocks/>
                  <a:stCxn id="132" idx="2"/>
                </p:cNvCxnSpPr>
                <p:nvPr/>
              </p:nvCxnSpPr>
              <p:spPr>
                <a:xfrm flipH="1">
                  <a:off x="5717381" y="2619888"/>
                  <a:ext cx="397441" cy="0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339E55EB-B294-4416-87DA-18330A006F4D}"/>
                    </a:ext>
                  </a:extLst>
                </p:cNvPr>
                <p:cNvCxnSpPr>
                  <a:cxnSpLocks/>
                  <a:stCxn id="132" idx="0"/>
                </p:cNvCxnSpPr>
                <p:nvPr/>
              </p:nvCxnSpPr>
              <p:spPr>
                <a:xfrm flipV="1">
                  <a:off x="6192128" y="2121317"/>
                  <a:ext cx="0" cy="421265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CE8F66BD-416E-4866-AD18-D752318735CF}"/>
                    </a:ext>
                  </a:extLst>
                </p:cNvPr>
                <p:cNvGrpSpPr/>
                <p:nvPr/>
              </p:nvGrpSpPr>
              <p:grpSpPr>
                <a:xfrm>
                  <a:off x="6114822" y="2542582"/>
                  <a:ext cx="154612" cy="154612"/>
                  <a:chOff x="6114822" y="2542582"/>
                  <a:chExt cx="154612" cy="154612"/>
                </a:xfrm>
              </p:grpSpPr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0FAEC377-AC75-4070-9D71-9FB6CC2AEFA0}"/>
                      </a:ext>
                    </a:extLst>
                  </p:cNvPr>
                  <p:cNvSpPr/>
                  <p:nvPr/>
                </p:nvSpPr>
                <p:spPr>
                  <a:xfrm>
                    <a:off x="6114822" y="2542582"/>
                    <a:ext cx="154612" cy="154612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2D23B70D-9BEC-49DD-A58B-EC91FB706FCB}"/>
                      </a:ext>
                    </a:extLst>
                  </p:cNvPr>
                  <p:cNvSpPr/>
                  <p:nvPr/>
                </p:nvSpPr>
                <p:spPr>
                  <a:xfrm>
                    <a:off x="6164300" y="2591835"/>
                    <a:ext cx="55656" cy="55656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3415E6AA-B5D3-4E96-B18E-95F4D9CC8AB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0587">
            <a:off x="1722770" y="4745234"/>
            <a:ext cx="582399" cy="1088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3F597AB-8A6B-48BB-8169-C12DBD4C0845}"/>
              </a:ext>
            </a:extLst>
          </p:cNvPr>
          <p:cNvCxnSpPr>
            <a:cxnSpLocks/>
          </p:cNvCxnSpPr>
          <p:nvPr/>
        </p:nvCxnSpPr>
        <p:spPr>
          <a:xfrm flipH="1">
            <a:off x="1516146" y="4554444"/>
            <a:ext cx="1171574" cy="67809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F9A71CB-0DD6-4B7A-9657-6B623C9124F7}"/>
              </a:ext>
            </a:extLst>
          </p:cNvPr>
          <p:cNvCxnSpPr>
            <a:cxnSpLocks/>
          </p:cNvCxnSpPr>
          <p:nvPr/>
        </p:nvCxnSpPr>
        <p:spPr>
          <a:xfrm flipH="1" flipV="1">
            <a:off x="1426513" y="5191260"/>
            <a:ext cx="179265" cy="1016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3C75E68-5BC3-4C4E-9764-5EC7D10CD557}"/>
              </a:ext>
            </a:extLst>
          </p:cNvPr>
          <p:cNvCxnSpPr>
            <a:cxnSpLocks/>
          </p:cNvCxnSpPr>
          <p:nvPr/>
        </p:nvCxnSpPr>
        <p:spPr>
          <a:xfrm flipH="1" flipV="1">
            <a:off x="2598642" y="4504843"/>
            <a:ext cx="179265" cy="10160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A036DBA1-0F7A-43DC-8A91-4959102CFD76}"/>
              </a:ext>
            </a:extLst>
          </p:cNvPr>
          <p:cNvSpPr txBox="1"/>
          <p:nvPr/>
        </p:nvSpPr>
        <p:spPr>
          <a:xfrm>
            <a:off x="8681245" y="1449500"/>
            <a:ext cx="294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9F7BC94-28AC-4623-83F4-03D347EF3A39}"/>
              </a:ext>
            </a:extLst>
          </p:cNvPr>
          <p:cNvSpPr txBox="1"/>
          <p:nvPr/>
        </p:nvSpPr>
        <p:spPr>
          <a:xfrm>
            <a:off x="7502457" y="1453386"/>
            <a:ext cx="294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9232F5B-4F83-42DA-9080-4DD871194F91}"/>
              </a:ext>
            </a:extLst>
          </p:cNvPr>
          <p:cNvSpPr txBox="1"/>
          <p:nvPr/>
        </p:nvSpPr>
        <p:spPr>
          <a:xfrm>
            <a:off x="5342757" y="1473679"/>
            <a:ext cx="294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2AD251D-DA9B-4547-BF9A-917F847094D9}"/>
              </a:ext>
            </a:extLst>
          </p:cNvPr>
          <p:cNvSpPr txBox="1"/>
          <p:nvPr/>
        </p:nvSpPr>
        <p:spPr>
          <a:xfrm>
            <a:off x="4228233" y="1473679"/>
            <a:ext cx="294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46641A3-1952-45AD-8803-03CB2B8D8EAC}"/>
              </a:ext>
            </a:extLst>
          </p:cNvPr>
          <p:cNvSpPr txBox="1"/>
          <p:nvPr/>
        </p:nvSpPr>
        <p:spPr>
          <a:xfrm>
            <a:off x="4207657" y="2657590"/>
            <a:ext cx="294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93F9CC5-4596-4C3D-BDBB-4871B3FC1600}"/>
              </a:ext>
            </a:extLst>
          </p:cNvPr>
          <p:cNvSpPr txBox="1"/>
          <p:nvPr/>
        </p:nvSpPr>
        <p:spPr>
          <a:xfrm>
            <a:off x="5342757" y="2657590"/>
            <a:ext cx="294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E736A1F-9CB9-47EB-BC72-E2D8BB0594E4}"/>
              </a:ext>
            </a:extLst>
          </p:cNvPr>
          <p:cNvSpPr txBox="1"/>
          <p:nvPr/>
        </p:nvSpPr>
        <p:spPr>
          <a:xfrm>
            <a:off x="7472573" y="2675994"/>
            <a:ext cx="294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FC226DD-DF43-445C-AF3F-ED178F4F97AE}"/>
              </a:ext>
            </a:extLst>
          </p:cNvPr>
          <p:cNvSpPr txBox="1"/>
          <p:nvPr/>
        </p:nvSpPr>
        <p:spPr>
          <a:xfrm>
            <a:off x="8601779" y="2675994"/>
            <a:ext cx="294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0A24408-B123-4AF1-BA6D-9E951DDFD738}"/>
              </a:ext>
            </a:extLst>
          </p:cNvPr>
          <p:cNvSpPr txBox="1"/>
          <p:nvPr/>
        </p:nvSpPr>
        <p:spPr>
          <a:xfrm>
            <a:off x="5692931" y="2712932"/>
            <a:ext cx="103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Deployer Origin in Simulations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5B1224F-2EAF-4257-8E13-12CA9E966406}"/>
              </a:ext>
            </a:extLst>
          </p:cNvPr>
          <p:cNvSpPr txBox="1"/>
          <p:nvPr/>
        </p:nvSpPr>
        <p:spPr>
          <a:xfrm>
            <a:off x="5717381" y="1109151"/>
            <a:ext cx="1030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Unit Vectors are for C4D Global Coordinate Frame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AA81C35-EAF5-4289-A07C-9FF15ACFD29B}"/>
              </a:ext>
            </a:extLst>
          </p:cNvPr>
          <p:cNvSpPr txBox="1"/>
          <p:nvPr/>
        </p:nvSpPr>
        <p:spPr>
          <a:xfrm>
            <a:off x="4237480" y="312800"/>
            <a:ext cx="375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Deployer Geometry Setup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777641E-FFFF-4789-8064-0A4A629A9D8E}"/>
              </a:ext>
            </a:extLst>
          </p:cNvPr>
          <p:cNvSpPr txBox="1"/>
          <p:nvPr/>
        </p:nvSpPr>
        <p:spPr>
          <a:xfrm>
            <a:off x="5270165" y="5350066"/>
            <a:ext cx="1030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units in [mm]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E84753-978A-493D-852C-0D615A242D7C}"/>
              </a:ext>
            </a:extLst>
          </p:cNvPr>
          <p:cNvSpPr txBox="1"/>
          <p:nvPr/>
        </p:nvSpPr>
        <p:spPr>
          <a:xfrm>
            <a:off x="5780902" y="2984476"/>
            <a:ext cx="1030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Truth Data is reported in VCF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FE6DCE-88A3-419B-B3EE-7558FE46A741}"/>
              </a:ext>
            </a:extLst>
          </p:cNvPr>
          <p:cNvSpPr txBox="1"/>
          <p:nvPr/>
        </p:nvSpPr>
        <p:spPr>
          <a:xfrm>
            <a:off x="9593002" y="0"/>
            <a:ext cx="2640562" cy="132343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page is used for understanding how VANTAGE’s and CubeSats’ locations are automagically setup in the C4D script.</a:t>
            </a:r>
          </a:p>
        </p:txBody>
      </p:sp>
    </p:spTree>
    <p:extLst>
      <p:ext uri="{BB962C8B-B14F-4D97-AF65-F5344CB8AC3E}">
        <p14:creationId xmlns:p14="http://schemas.microsoft.com/office/powerpoint/2010/main" val="2807113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99224ED-8997-43FD-A529-051B81C8037F}"/>
              </a:ext>
            </a:extLst>
          </p:cNvPr>
          <p:cNvGrpSpPr/>
          <p:nvPr/>
        </p:nvGrpSpPr>
        <p:grpSpPr>
          <a:xfrm>
            <a:off x="548658" y="0"/>
            <a:ext cx="10846705" cy="6858000"/>
            <a:chOff x="548658" y="0"/>
            <a:chExt cx="10846705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57106E4-5876-4A13-BE56-629719B84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36" y="0"/>
              <a:ext cx="10598727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432AA9-6E04-4DF6-A116-B3B68B49F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983" b="96640" l="5547" r="97381">
                          <a14:foregroundMark x1="38444" y1="25724" x2="38444" y2="25724"/>
                          <a14:foregroundMark x1="53852" y1="25956" x2="53852" y2="25956"/>
                          <a14:foregroundMark x1="70262" y1="25608" x2="70262" y2="25608"/>
                          <a14:foregroundMark x1="50462" y1="58517" x2="50462" y2="58517"/>
                          <a14:foregroundMark x1="49538" y1="49942" x2="49538" y2="49942"/>
                          <a14:foregroundMark x1="58475" y1="47509" x2="58475" y2="47509"/>
                          <a14:foregroundMark x1="44838" y1="47740" x2="44838" y2="47740"/>
                          <a14:foregroundMark x1="44453" y1="68019" x2="44453" y2="68019"/>
                          <a14:foregroundMark x1="53159" y1="69409" x2="53159" y2="69409"/>
                          <a14:foregroundMark x1="51079" y1="91078" x2="51079" y2="91078"/>
                          <a14:foregroundMark x1="51541" y1="91541" x2="51541" y2="91541"/>
                          <a14:foregroundMark x1="59091" y1="71727" x2="59091" y2="71727"/>
                          <a14:foregroundMark x1="57704" y1="69988" x2="57704" y2="69988"/>
                          <a14:foregroundMark x1="58783" y1="61414" x2="58783" y2="61414"/>
                          <a14:foregroundMark x1="64484" y1="73001" x2="64484" y2="73001"/>
                          <a14:foregroundMark x1="49307" y1="88876" x2="49461" y2="92816"/>
                          <a14:foregroundMark x1="46610" y1="96408" x2="58552" y2="96640"/>
                          <a14:foregroundMark x1="58552" y1="96640" x2="73498" y2="96176"/>
                          <a14:foregroundMark x1="52851" y1="93743" x2="52619" y2="88297"/>
                          <a14:foregroundMark x1="57704" y1="89687" x2="63482" y2="92816"/>
                          <a14:foregroundMark x1="36133" y1="60487" x2="11941" y2="60603"/>
                          <a14:foregroundMark x1="11941" y1="60603" x2="24345" y2="60487"/>
                          <a14:foregroundMark x1="24345" y1="60487" x2="26810" y2="60603"/>
                          <a14:foregroundMark x1="5855" y1="64195" x2="6009" y2="46234"/>
                          <a14:foregroundMark x1="12759" y1="59163" x2="14176" y2="61877"/>
                          <a14:foregroundMark x1="6009" y1="46234" x2="12095" y2="57891"/>
                          <a14:foregroundMark x1="14176" y1="61877" x2="6009" y2="64079"/>
                          <a14:foregroundMark x1="11248" y1="66860" x2="11017" y2="73812"/>
                          <a14:foregroundMark x1="11171" y1="45075" x2="11556" y2="39513"/>
                          <a14:foregroundMark x1="11556" y1="53302" x2="23729" y2="52955"/>
                          <a14:foregroundMark x1="23729" y1="52955" x2="33821" y2="53302"/>
                          <a14:foregroundMark x1="5624" y1="44148" x2="5701" y2="46234"/>
                          <a14:foregroundMark x1="42604" y1="15875" x2="52234" y2="4983"/>
                          <a14:foregroundMark x1="52234" y1="4983" x2="63328" y2="11819"/>
                          <a14:foregroundMark x1="63328" y1="11819" x2="54314" y2="23754"/>
                          <a14:foregroundMark x1="54314" y1="23754" x2="42450" y2="18076"/>
                          <a14:foregroundMark x1="42450" y1="18076" x2="42450" y2="15180"/>
                          <a14:foregroundMark x1="91140" y1="57010" x2="93914" y2="75087"/>
                          <a14:foregroundMark x1="93914" y1="75087" x2="94684" y2="72885"/>
                          <a14:foregroundMark x1="96071" y1="69177" x2="95917" y2="82155"/>
                          <a14:foregroundMark x1="96302" y1="55156" x2="95917" y2="40788"/>
                          <a14:foregroundMark x1="96148" y1="53418" x2="97381" y2="53187"/>
                          <a14:foregroundMark x1="76965" y1="53302" x2="88906" y2="52955"/>
                          <a14:foregroundMark x1="88906" y1="52955" x2="90678" y2="52955"/>
                          <a14:foregroundMark x1="73960" y1="69757" x2="73960" y2="69757"/>
                          <a14:foregroundMark x1="73883" y1="69757" x2="73883" y2="69757"/>
                          <a14:foregroundMark x1="89908" y1="68830" x2="91911" y2="71727"/>
                          <a14:foregroundMark x1="91911" y1="74276" x2="93143" y2="74971"/>
                          <a14:foregroundMark x1="90601" y1="74044" x2="91448" y2="75898"/>
                          <a14:foregroundMark x1="67334" y1="58749" x2="67334" y2="58749"/>
                          <a14:foregroundMark x1="65562" y1="59096" x2="65562" y2="59096"/>
                          <a14:foregroundMark x1="63020" y1="58169" x2="63020" y2="58169"/>
                          <a14:foregroundMark x1="53236" y1="68250" x2="53236" y2="68250"/>
                          <a14:foregroundMark x1="44684" y1="61993" x2="44684" y2="61993"/>
                          <a14:foregroundMark x1="72496" y1="47740" x2="72496" y2="47740"/>
                          <a14:foregroundMark x1="72496" y1="34299" x2="72496" y2="34299"/>
                          <a14:foregroundMark x1="66795" y1="37659" x2="66795" y2="37659"/>
                          <a14:foregroundMark x1="53467" y1="39397" x2="53467" y2="39397"/>
                          <a14:foregroundMark x1="58089" y1="38702" x2="61325" y2="37775"/>
                          <a14:foregroundMark x1="46841" y1="41020" x2="44453" y2="36848"/>
                          <a14:foregroundMark x1="41680" y1="58401" x2="41680" y2="56083"/>
                          <a14:foregroundMark x1="41602" y1="67207" x2="41602" y2="65585"/>
                          <a14:foregroundMark x1="68028" y1="81344" x2="68028" y2="81344"/>
                          <a14:foregroundMark x1="72804" y1="57474" x2="72804" y2="57474"/>
                          <a14:foregroundMark x1="37982" y1="49826" x2="37982" y2="49826"/>
                          <a14:foregroundMark x1="38136" y1="74392" x2="38136" y2="74392"/>
                          <a14:foregroundMark x1="38675" y1="81576" x2="38675" y2="81576"/>
                          <a14:foregroundMark x1="37519" y1="33140" x2="37519" y2="33140"/>
                          <a14:foregroundMark x1="46918" y1="7416" x2="47766" y2="11240"/>
                          <a14:foregroundMark x1="89985" y1="74276" x2="94068" y2="73696"/>
                          <a14:foregroundMark x1="92065" y1="75898" x2="93374" y2="75435"/>
                          <a14:foregroundMark x1="90524" y1="69641" x2="93606" y2="72422"/>
                          <a14:foregroundMark x1="6934" y1="64311" x2="10555" y2="64542"/>
                          <a14:foregroundMark x1="5932" y1="65122" x2="5701" y2="64311"/>
                          <a14:foregroundMark x1="5624" y1="44264" x2="5547" y2="46350"/>
                          <a14:foregroundMark x1="59784" y1="9965" x2="59476" y2="6952"/>
                          <a14:backgroundMark x1="18875" y1="57937" x2="25809" y2="57706"/>
                          <a14:backgroundMark x1="13020" y1="56547" x2="18490" y2="55968"/>
                          <a14:backgroundMark x1="11864" y1="58285" x2="12866" y2="58980"/>
                          <a14:backgroundMark x1="11941" y1="57822" x2="13020" y2="589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58" y="380641"/>
              <a:ext cx="4751030" cy="31107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FDAD4A-09EE-4497-83D0-5025D06B8E4A}"/>
              </a:ext>
            </a:extLst>
          </p:cNvPr>
          <p:cNvSpPr txBox="1"/>
          <p:nvPr/>
        </p:nvSpPr>
        <p:spPr>
          <a:xfrm>
            <a:off x="3595688" y="216292"/>
            <a:ext cx="583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VANTAGE / Optical Frame 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B1474-1EC7-4EDF-92F2-34FFED311552}"/>
              </a:ext>
            </a:extLst>
          </p:cNvPr>
          <p:cNvCxnSpPr>
            <a:cxnSpLocks/>
          </p:cNvCxnSpPr>
          <p:nvPr/>
        </p:nvCxnSpPr>
        <p:spPr>
          <a:xfrm flipV="1">
            <a:off x="3006725" y="2381250"/>
            <a:ext cx="0" cy="127317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5D6ECE-C636-4625-B533-FA80BB50483E}"/>
              </a:ext>
            </a:extLst>
          </p:cNvPr>
          <p:cNvSpPr txBox="1"/>
          <p:nvPr/>
        </p:nvSpPr>
        <p:spPr>
          <a:xfrm>
            <a:off x="5270165" y="5350066"/>
            <a:ext cx="1030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units in [mm]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00BBE67-E77D-4EBE-81CD-A1B8901A36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61" y="541139"/>
            <a:ext cx="1252483" cy="27363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EB9EEA-161F-4542-9C21-5DC468FD804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6" y="2659187"/>
            <a:ext cx="1450823" cy="2754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4CD515-7C02-4D2A-9B96-B40667F909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36" y="3463635"/>
            <a:ext cx="1555503" cy="21854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09249B-3266-4F0C-8DDF-CAC39A3D8CA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56" y="1429575"/>
            <a:ext cx="1469188" cy="2718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2E3507-F0EF-4166-A6C6-C910F27BE7F2}"/>
              </a:ext>
            </a:extLst>
          </p:cNvPr>
          <p:cNvGrpSpPr/>
          <p:nvPr/>
        </p:nvGrpSpPr>
        <p:grpSpPr>
          <a:xfrm>
            <a:off x="5895359" y="2226512"/>
            <a:ext cx="648161" cy="765298"/>
            <a:chOff x="5717381" y="1931896"/>
            <a:chExt cx="648161" cy="76529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EC4ED07-F9F2-493F-81AC-A59EDD0DC63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628" y="2469677"/>
              <a:ext cx="64914" cy="106971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B834EF9-715A-40F2-9ABF-EF6D3F42E2B1}"/>
                </a:ext>
              </a:extLst>
            </p:cNvPr>
            <p:cNvGrpSpPr/>
            <p:nvPr/>
          </p:nvGrpSpPr>
          <p:grpSpPr>
            <a:xfrm>
              <a:off x="5717381" y="1931896"/>
              <a:ext cx="552053" cy="765298"/>
              <a:chOff x="5717381" y="1931896"/>
              <a:chExt cx="552053" cy="76529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C0C1CB-9CB7-4650-BCD4-F035D73B6BF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8816" y="2430178"/>
                <a:ext cx="76800" cy="10697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2083F183-EBBC-4F13-9D14-8CBD5EF7006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6471" y="1931896"/>
                <a:ext cx="71314" cy="13622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0BE5598-6F62-4031-BAE5-1874331045D2}"/>
                  </a:ext>
                </a:extLst>
              </p:cNvPr>
              <p:cNvGrpSpPr/>
              <p:nvPr/>
            </p:nvGrpSpPr>
            <p:grpSpPr>
              <a:xfrm>
                <a:off x="5717381" y="2121317"/>
                <a:ext cx="552053" cy="575877"/>
                <a:chOff x="5717381" y="2121317"/>
                <a:chExt cx="552053" cy="575877"/>
              </a:xfrm>
            </p:grpSpPr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F83A21C4-80B9-4DCC-8272-463755310434}"/>
                    </a:ext>
                  </a:extLst>
                </p:cNvPr>
                <p:cNvCxnSpPr>
                  <a:cxnSpLocks/>
                  <a:stCxn id="33" idx="2"/>
                </p:cNvCxnSpPr>
                <p:nvPr/>
              </p:nvCxnSpPr>
              <p:spPr>
                <a:xfrm flipH="1">
                  <a:off x="5717381" y="2619888"/>
                  <a:ext cx="397441" cy="0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21F1FCCA-ADC5-46CB-B8A2-F766C201BEFF}"/>
                    </a:ext>
                  </a:extLst>
                </p:cNvPr>
                <p:cNvCxnSpPr>
                  <a:cxnSpLocks/>
                  <a:stCxn id="33" idx="0"/>
                </p:cNvCxnSpPr>
                <p:nvPr/>
              </p:nvCxnSpPr>
              <p:spPr>
                <a:xfrm flipV="1">
                  <a:off x="6192128" y="2121317"/>
                  <a:ext cx="0" cy="421265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75000"/>
                    </a:schemeClr>
                  </a:solidFill>
                  <a:headEnd type="none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2C835362-EF57-418A-9297-AB6AAA7FA1A3}"/>
                    </a:ext>
                  </a:extLst>
                </p:cNvPr>
                <p:cNvGrpSpPr/>
                <p:nvPr/>
              </p:nvGrpSpPr>
              <p:grpSpPr>
                <a:xfrm>
                  <a:off x="6114822" y="2542582"/>
                  <a:ext cx="154612" cy="154612"/>
                  <a:chOff x="6114822" y="2542582"/>
                  <a:chExt cx="154612" cy="154612"/>
                </a:xfrm>
              </p:grpSpPr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7D212D12-E98B-4C5E-848B-15E876AB1526}"/>
                      </a:ext>
                    </a:extLst>
                  </p:cNvPr>
                  <p:cNvSpPr/>
                  <p:nvPr/>
                </p:nvSpPr>
                <p:spPr>
                  <a:xfrm>
                    <a:off x="6114822" y="2542582"/>
                    <a:ext cx="154612" cy="154612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ED1BBF31-9640-4698-978F-CD44F2951D39}"/>
                      </a:ext>
                    </a:extLst>
                  </p:cNvPr>
                  <p:cNvSpPr/>
                  <p:nvPr/>
                </p:nvSpPr>
                <p:spPr>
                  <a:xfrm>
                    <a:off x="6164300" y="2591835"/>
                    <a:ext cx="55656" cy="55656"/>
                  </a:xfrm>
                  <a:prstGeom prst="ellipse">
                    <a:avLst/>
                  </a:prstGeom>
                  <a:solidFill>
                    <a:schemeClr val="accent2">
                      <a:lumMod val="75000"/>
                    </a:schemeClr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187C1A3-1F0D-40AC-B996-A677188BAF4A}"/>
              </a:ext>
            </a:extLst>
          </p:cNvPr>
          <p:cNvSpPr txBox="1"/>
          <p:nvPr/>
        </p:nvSpPr>
        <p:spPr>
          <a:xfrm>
            <a:off x="5870909" y="3007548"/>
            <a:ext cx="103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Deployer Origin in Simulations</a:t>
            </a:r>
          </a:p>
        </p:txBody>
      </p:sp>
    </p:spTree>
    <p:extLst>
      <p:ext uri="{BB962C8B-B14F-4D97-AF65-F5344CB8AC3E}">
        <p14:creationId xmlns:p14="http://schemas.microsoft.com/office/powerpoint/2010/main" val="417430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1B33ADE-6010-46F7-A814-CFB25F8870B7}"/>
              </a:ext>
            </a:extLst>
          </p:cNvPr>
          <p:cNvSpPr/>
          <p:nvPr/>
        </p:nvSpPr>
        <p:spPr>
          <a:xfrm>
            <a:off x="796636" y="0"/>
            <a:ext cx="10598727" cy="6858000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DAD4A-09EE-4497-83D0-5025D06B8E4A}"/>
              </a:ext>
            </a:extLst>
          </p:cNvPr>
          <p:cNvSpPr txBox="1"/>
          <p:nvPr/>
        </p:nvSpPr>
        <p:spPr>
          <a:xfrm>
            <a:off x="3595688" y="216292"/>
            <a:ext cx="583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VANTAGE / Optical Frame Definition</a:t>
            </a:r>
          </a:p>
          <a:p>
            <a:pPr algn="ct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(VCF / CCF)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B1474-1EC7-4EDF-92F2-34FFED311552}"/>
              </a:ext>
            </a:extLst>
          </p:cNvPr>
          <p:cNvCxnSpPr>
            <a:cxnSpLocks/>
          </p:cNvCxnSpPr>
          <p:nvPr/>
        </p:nvCxnSpPr>
        <p:spPr>
          <a:xfrm flipV="1">
            <a:off x="3006725" y="2381250"/>
            <a:ext cx="0" cy="1273175"/>
          </a:xfrm>
          <a:prstGeom prst="line">
            <a:avLst/>
          </a:prstGeom>
          <a:ln>
            <a:solidFill>
              <a:srgbClr val="7D7D7D">
                <a:alpha val="18039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34C5A-188F-4BC6-8579-E9CDB31EBD4A}"/>
              </a:ext>
            </a:extLst>
          </p:cNvPr>
          <p:cNvGrpSpPr/>
          <p:nvPr/>
        </p:nvGrpSpPr>
        <p:grpSpPr>
          <a:xfrm>
            <a:off x="2909888" y="2450735"/>
            <a:ext cx="809596" cy="785384"/>
            <a:chOff x="5459838" y="2542582"/>
            <a:chExt cx="809596" cy="78538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0AFA6-CCFC-4F9A-8318-2F031B26D908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5459838" y="2619888"/>
              <a:ext cx="654984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9FA6B62-A77C-4C29-A652-CD38DE93DA98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192128" y="2697194"/>
              <a:ext cx="0" cy="630772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068E715-3BFF-467A-9FE6-F51DC3E91693}"/>
                </a:ext>
              </a:extLst>
            </p:cNvPr>
            <p:cNvGrpSpPr/>
            <p:nvPr/>
          </p:nvGrpSpPr>
          <p:grpSpPr>
            <a:xfrm>
              <a:off x="6114822" y="2542582"/>
              <a:ext cx="154612" cy="154612"/>
              <a:chOff x="6114822" y="2542582"/>
              <a:chExt cx="154612" cy="15461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FCE713-81A8-4D3B-9F16-DF0364E7DB48}"/>
                  </a:ext>
                </a:extLst>
              </p:cNvPr>
              <p:cNvSpPr/>
              <p:nvPr/>
            </p:nvSpPr>
            <p:spPr>
              <a:xfrm>
                <a:off x="6114822" y="2542582"/>
                <a:ext cx="154612" cy="154612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DA502BD-B086-4078-9F62-4D3AE286EA74}"/>
                  </a:ext>
                </a:extLst>
              </p:cNvPr>
              <p:cNvSpPr/>
              <p:nvPr/>
            </p:nvSpPr>
            <p:spPr>
              <a:xfrm>
                <a:off x="6164300" y="2591835"/>
                <a:ext cx="55656" cy="5565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BBB0ED59-CEE4-4F78-8CCD-EB135976DA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24" y="2605347"/>
            <a:ext cx="199619" cy="21333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51F4FDD-211E-44AD-B02D-D586E1BFB3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872" y="3344242"/>
            <a:ext cx="205714" cy="21333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C65C361-68A3-45F2-A76E-692CD4E7BB6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59" y="2072102"/>
            <a:ext cx="207238" cy="21638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AC30B9B-6867-419A-B7BB-3240C11A1792}"/>
              </a:ext>
            </a:extLst>
          </p:cNvPr>
          <p:cNvSpPr txBox="1"/>
          <p:nvPr/>
        </p:nvSpPr>
        <p:spPr>
          <a:xfrm>
            <a:off x="5270165" y="5350066"/>
            <a:ext cx="1030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units in [mm]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CBDDB4-C8F3-43BC-9B97-B2972F921546}"/>
              </a:ext>
            </a:extLst>
          </p:cNvPr>
          <p:cNvSpPr txBox="1"/>
          <p:nvPr/>
        </p:nvSpPr>
        <p:spPr>
          <a:xfrm>
            <a:off x="9593002" y="0"/>
            <a:ext cx="2640562" cy="258532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frame origin is located at the aperture point of the camera-lens system.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will be determined by calibration of the camera-lens system.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Rough focal length, </a:t>
            </a:r>
            <a:r>
              <a:rPr lang="en-US" dirty="0"/>
              <a:t> </a:t>
            </a:r>
            <a:r>
              <a:rPr lang="en-US" i="1" dirty="0"/>
              <a:t>f</a:t>
            </a:r>
            <a:r>
              <a:rPr lang="en-US" dirty="0"/>
              <a:t> ,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35 [mm]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F6A0EE-FA35-460A-AD0E-057A29601EB8}"/>
              </a:ext>
            </a:extLst>
          </p:cNvPr>
          <p:cNvSpPr txBox="1"/>
          <p:nvPr/>
        </p:nvSpPr>
        <p:spPr>
          <a:xfrm>
            <a:off x="175430" y="4811456"/>
            <a:ext cx="2640562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IS THE FRAME TRUTH DATA WILL BE REPORTED IN</a:t>
            </a:r>
          </a:p>
        </p:txBody>
      </p:sp>
    </p:spTree>
    <p:extLst>
      <p:ext uri="{BB962C8B-B14F-4D97-AF65-F5344CB8AC3E}">
        <p14:creationId xmlns:p14="http://schemas.microsoft.com/office/powerpoint/2010/main" val="1297933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463B0-8A01-45CE-BF76-A3A5991100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3"/>
          <a:stretch/>
        </p:blipFill>
        <p:spPr>
          <a:xfrm>
            <a:off x="411446" y="905069"/>
            <a:ext cx="11369107" cy="5952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DAD4A-09EE-4497-83D0-5025D06B8E4A}"/>
              </a:ext>
            </a:extLst>
          </p:cNvPr>
          <p:cNvSpPr txBox="1"/>
          <p:nvPr/>
        </p:nvSpPr>
        <p:spPr>
          <a:xfrm>
            <a:off x="3381084" y="0"/>
            <a:ext cx="583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 of Optical Sensor Plane and VCF Origin Relative to VANTAGE Front Plate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570CF3F-EF8E-4875-814A-7ABCA338BB0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47" y="4195142"/>
            <a:ext cx="3209977" cy="508168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Sphere">
                <a:extLst>
                  <a:ext uri="{FF2B5EF4-FFF2-40B4-BE49-F238E27FC236}">
                    <a16:creationId xmlns:a16="http://schemas.microsoft.com/office/drawing/2014/main" id="{2C41CF8E-9A6C-41FE-AFDB-056ED27BF7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5372902"/>
                  </p:ext>
                </p:extLst>
              </p:nvPr>
            </p:nvGraphicFramePr>
            <p:xfrm>
              <a:off x="4100810" y="5172074"/>
              <a:ext cx="271165" cy="27116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71165" cy="2711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4836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Sphere">
                <a:extLst>
                  <a:ext uri="{FF2B5EF4-FFF2-40B4-BE49-F238E27FC236}">
                    <a16:creationId xmlns:a16="http://schemas.microsoft.com/office/drawing/2014/main" id="{2C41CF8E-9A6C-41FE-AFDB-056ED27BF7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0810" y="5172074"/>
                <a:ext cx="271165" cy="271165"/>
              </a:xfrm>
              <a:prstGeom prst="rect">
                <a:avLst/>
              </a:prstGeom>
            </p:spPr>
          </p:pic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169EB0-A423-458B-9F42-2AF64591E01B}"/>
              </a:ext>
            </a:extLst>
          </p:cNvPr>
          <p:cNvCxnSpPr>
            <a:cxnSpLocks/>
          </p:cNvCxnSpPr>
          <p:nvPr/>
        </p:nvCxnSpPr>
        <p:spPr>
          <a:xfrm flipH="1">
            <a:off x="5510213" y="5353192"/>
            <a:ext cx="808975" cy="37609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C09772-C9C2-44B2-981A-8AB3D04021BC}"/>
              </a:ext>
            </a:extLst>
          </p:cNvPr>
          <p:cNvCxnSpPr>
            <a:cxnSpLocks/>
          </p:cNvCxnSpPr>
          <p:nvPr/>
        </p:nvCxnSpPr>
        <p:spPr>
          <a:xfrm>
            <a:off x="4286903" y="5376258"/>
            <a:ext cx="1261409" cy="3856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FBC73E-6913-467B-A11C-3C4480775EFC}"/>
              </a:ext>
            </a:extLst>
          </p:cNvPr>
          <p:cNvCxnSpPr>
            <a:cxnSpLocks/>
          </p:cNvCxnSpPr>
          <p:nvPr/>
        </p:nvCxnSpPr>
        <p:spPr>
          <a:xfrm>
            <a:off x="5364411" y="5053755"/>
            <a:ext cx="990387" cy="29943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4031DC96-8AA9-4969-9A4B-1FED40EFF1B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1417">
            <a:off x="6043995" y="5421551"/>
            <a:ext cx="746668" cy="2393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40D4AC1-B4D6-4D33-BEA1-53A44452AC1D}"/>
              </a:ext>
            </a:extLst>
          </p:cNvPr>
          <p:cNvSpPr txBox="1"/>
          <p:nvPr/>
        </p:nvSpPr>
        <p:spPr>
          <a:xfrm>
            <a:off x="5710336" y="1950098"/>
            <a:ext cx="131561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VCF Origin</a:t>
            </a:r>
          </a:p>
        </p:txBody>
      </p: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F52F1A6A-DF48-4815-A12B-AEEE2F5A7B2C}"/>
              </a:ext>
            </a:extLst>
          </p:cNvPr>
          <p:cNvCxnSpPr>
            <a:cxnSpLocks/>
            <a:stCxn id="45" idx="2"/>
            <a:endCxn id="12" idx="0"/>
          </p:cNvCxnSpPr>
          <p:nvPr/>
        </p:nvCxnSpPr>
        <p:spPr>
          <a:xfrm rot="5400000">
            <a:off x="3875947" y="2679877"/>
            <a:ext cx="2852644" cy="2131751"/>
          </a:xfrm>
          <a:prstGeom prst="curved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CEE21F6-2887-4C76-9FED-B5753B5D23E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523" y="6326038"/>
            <a:ext cx="4756573" cy="52079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00CCA90-810F-40CD-A13C-21BC1F83A108}"/>
              </a:ext>
            </a:extLst>
          </p:cNvPr>
          <p:cNvCxnSpPr>
            <a:cxnSpLocks/>
          </p:cNvCxnSpPr>
          <p:nvPr/>
        </p:nvCxnSpPr>
        <p:spPr>
          <a:xfrm>
            <a:off x="3916824" y="5592132"/>
            <a:ext cx="1261409" cy="38561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77AC82-62C6-48F3-8550-761248FF1E9A}"/>
              </a:ext>
            </a:extLst>
          </p:cNvPr>
          <p:cNvCxnSpPr>
            <a:cxnSpLocks/>
          </p:cNvCxnSpPr>
          <p:nvPr/>
        </p:nvCxnSpPr>
        <p:spPr>
          <a:xfrm>
            <a:off x="4279861" y="5400278"/>
            <a:ext cx="1261409" cy="385617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9BC8D1-D097-43D9-BF34-8D1CB3869D5B}"/>
              </a:ext>
            </a:extLst>
          </p:cNvPr>
          <p:cNvCxnSpPr>
            <a:cxnSpLocks/>
          </p:cNvCxnSpPr>
          <p:nvPr/>
        </p:nvCxnSpPr>
        <p:spPr>
          <a:xfrm flipH="1">
            <a:off x="5079617" y="5764883"/>
            <a:ext cx="360191" cy="16745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AF2521AA-EE4D-425E-821C-E289E0BF3EC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77538" y="5993361"/>
            <a:ext cx="466070" cy="199281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44B5413-9F53-41F2-90C7-8603CECC2785}"/>
              </a:ext>
            </a:extLst>
          </p:cNvPr>
          <p:cNvSpPr txBox="1"/>
          <p:nvPr/>
        </p:nvSpPr>
        <p:spPr>
          <a:xfrm>
            <a:off x="7707013" y="3512202"/>
            <a:ext cx="979787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Sensor Plane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FA7BB0E-04FE-44B2-B4C2-1EFF68123D6F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V="1">
            <a:off x="5001211" y="3835368"/>
            <a:ext cx="2705803" cy="969896"/>
          </a:xfrm>
          <a:prstGeom prst="curvedConnector3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216E119-941A-41A6-A160-D806957EDA6E}"/>
              </a:ext>
            </a:extLst>
          </p:cNvPr>
          <p:cNvSpPr txBox="1"/>
          <p:nvPr/>
        </p:nvSpPr>
        <p:spPr>
          <a:xfrm>
            <a:off x="10197655" y="5761875"/>
            <a:ext cx="1030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units in [mm]</a:t>
            </a:r>
          </a:p>
        </p:txBody>
      </p:sp>
    </p:spTree>
    <p:extLst>
      <p:ext uri="{BB962C8B-B14F-4D97-AF65-F5344CB8AC3E}">
        <p14:creationId xmlns:p14="http://schemas.microsoft.com/office/powerpoint/2010/main" val="2580807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D1B33ADE-6010-46F7-A814-CFB25F8870B7}"/>
              </a:ext>
            </a:extLst>
          </p:cNvPr>
          <p:cNvSpPr/>
          <p:nvPr/>
        </p:nvSpPr>
        <p:spPr>
          <a:xfrm>
            <a:off x="796636" y="0"/>
            <a:ext cx="10598727" cy="6858000"/>
          </a:xfrm>
          <a:prstGeom prst="rect">
            <a:avLst/>
          </a:prstGeom>
          <a:blipFill dpi="0" rotWithShape="1"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FDAD4A-09EE-4497-83D0-5025D06B8E4A}"/>
              </a:ext>
            </a:extLst>
          </p:cNvPr>
          <p:cNvSpPr txBox="1"/>
          <p:nvPr/>
        </p:nvSpPr>
        <p:spPr>
          <a:xfrm>
            <a:off x="4483894" y="254392"/>
            <a:ext cx="322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ToF</a:t>
            </a:r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Frame Definition</a:t>
            </a:r>
          </a:p>
          <a:p>
            <a:pPr algn="ct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(TCF)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DB1474-1EC7-4EDF-92F2-34FFED311552}"/>
              </a:ext>
            </a:extLst>
          </p:cNvPr>
          <p:cNvCxnSpPr>
            <a:cxnSpLocks/>
          </p:cNvCxnSpPr>
          <p:nvPr/>
        </p:nvCxnSpPr>
        <p:spPr>
          <a:xfrm flipV="1">
            <a:off x="3006725" y="2381250"/>
            <a:ext cx="0" cy="127317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4C34C5A-188F-4BC6-8579-E9CDB31EBD4A}"/>
              </a:ext>
            </a:extLst>
          </p:cNvPr>
          <p:cNvGrpSpPr/>
          <p:nvPr/>
        </p:nvGrpSpPr>
        <p:grpSpPr>
          <a:xfrm rot="16200000" flipH="1">
            <a:off x="2915480" y="1526713"/>
            <a:ext cx="809596" cy="785384"/>
            <a:chOff x="5459838" y="2542582"/>
            <a:chExt cx="809596" cy="785384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0AFA6-CCFC-4F9A-8318-2F031B26D908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5459838" y="2619888"/>
              <a:ext cx="654984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9FA6B62-A77C-4C29-A652-CD38DE93DA98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192128" y="2697194"/>
              <a:ext cx="0" cy="630772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068E715-3BFF-467A-9FE6-F51DC3E91693}"/>
                </a:ext>
              </a:extLst>
            </p:cNvPr>
            <p:cNvGrpSpPr/>
            <p:nvPr/>
          </p:nvGrpSpPr>
          <p:grpSpPr>
            <a:xfrm>
              <a:off x="6114822" y="2542582"/>
              <a:ext cx="154612" cy="154612"/>
              <a:chOff x="6114822" y="2542582"/>
              <a:chExt cx="154612" cy="15461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3FCE713-81A8-4D3B-9F16-DF0364E7DB48}"/>
                  </a:ext>
                </a:extLst>
              </p:cNvPr>
              <p:cNvSpPr/>
              <p:nvPr/>
            </p:nvSpPr>
            <p:spPr>
              <a:xfrm>
                <a:off x="6114822" y="2542582"/>
                <a:ext cx="154612" cy="154612"/>
              </a:xfrm>
              <a:prstGeom prst="ellipse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DA502BD-B086-4078-9F62-4D3AE286EA74}"/>
                  </a:ext>
                </a:extLst>
              </p:cNvPr>
              <p:cNvSpPr/>
              <p:nvPr/>
            </p:nvSpPr>
            <p:spPr>
              <a:xfrm>
                <a:off x="6164300" y="2591835"/>
                <a:ext cx="55656" cy="55656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043DEF0-8116-4374-AFF2-AC29BEC402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81" y="1909019"/>
            <a:ext cx="170667" cy="26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60CC3-4DFD-4555-94BA-DA144910CFB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114" y="1229692"/>
            <a:ext cx="176762" cy="260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C1DC6-AD77-4D63-84F4-AABD9F5A0A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69" y="2060715"/>
            <a:ext cx="178286" cy="2636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C1F18B-5CC1-4EF8-8DBB-062AB787B4A5}"/>
              </a:ext>
            </a:extLst>
          </p:cNvPr>
          <p:cNvSpPr txBox="1"/>
          <p:nvPr/>
        </p:nvSpPr>
        <p:spPr>
          <a:xfrm>
            <a:off x="5270165" y="5350066"/>
            <a:ext cx="1030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units in [mm]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B44EBC-A069-44ED-A23F-C64673B2FAC2}"/>
              </a:ext>
            </a:extLst>
          </p:cNvPr>
          <p:cNvSpPr txBox="1"/>
          <p:nvPr/>
        </p:nvSpPr>
        <p:spPr>
          <a:xfrm>
            <a:off x="9551438" y="0"/>
            <a:ext cx="2640562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frame origin is located on the glass of the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ToF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lens.</a:t>
            </a:r>
          </a:p>
        </p:txBody>
      </p:sp>
    </p:spTree>
    <p:extLst>
      <p:ext uri="{BB962C8B-B14F-4D97-AF65-F5344CB8AC3E}">
        <p14:creationId xmlns:p14="http://schemas.microsoft.com/office/powerpoint/2010/main" val="87290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EC888-C90C-472A-9FB4-87C88641AB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12909"/>
          <a:stretch/>
        </p:blipFill>
        <p:spPr>
          <a:xfrm>
            <a:off x="373224" y="846025"/>
            <a:ext cx="11589024" cy="6011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FDAD4A-09EE-4497-83D0-5025D06B8E4A}"/>
              </a:ext>
            </a:extLst>
          </p:cNvPr>
          <p:cNvSpPr txBox="1"/>
          <p:nvPr/>
        </p:nvSpPr>
        <p:spPr>
          <a:xfrm>
            <a:off x="3381084" y="0"/>
            <a:ext cx="583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 of TCF Origin Relative to VANTAGE Front Plate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E9277F-83EA-4F8C-AC2B-8EFFBC9FBC8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21" y="1968677"/>
            <a:ext cx="2237830" cy="517637"/>
          </a:xfrm>
          <a:prstGeom prst="rect">
            <a:avLst/>
          </a:prstGeom>
          <a:solidFill>
            <a:schemeClr val="bg1"/>
          </a:solidFill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Sphere">
                <a:extLst>
                  <a:ext uri="{FF2B5EF4-FFF2-40B4-BE49-F238E27FC236}">
                    <a16:creationId xmlns:a16="http://schemas.microsoft.com/office/drawing/2014/main" id="{2C41CF8E-9A6C-41FE-AFDB-056ED27BF7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5443920"/>
                  </p:ext>
                </p:extLst>
              </p:nvPr>
            </p:nvGraphicFramePr>
            <p:xfrm>
              <a:off x="5658500" y="2712854"/>
              <a:ext cx="369870" cy="35090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69870" cy="350902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5610637" ay="-79224" az="-1235087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483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Sphere">
                <a:extLst>
                  <a:ext uri="{FF2B5EF4-FFF2-40B4-BE49-F238E27FC236}">
                    <a16:creationId xmlns:a16="http://schemas.microsoft.com/office/drawing/2014/main" id="{2C41CF8E-9A6C-41FE-AFDB-056ED27BF7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8500" y="2712854"/>
                <a:ext cx="369870" cy="350902"/>
              </a:xfrm>
              <a:prstGeom prst="rect">
                <a:avLst/>
              </a:prstGeom>
            </p:spPr>
          </p:pic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640D4AC1-B4D6-4D33-BEA1-53A44452AC1D}"/>
              </a:ext>
            </a:extLst>
          </p:cNvPr>
          <p:cNvSpPr txBox="1"/>
          <p:nvPr/>
        </p:nvSpPr>
        <p:spPr>
          <a:xfrm>
            <a:off x="2723276" y="1677433"/>
            <a:ext cx="131561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TCF Origin</a:t>
            </a:r>
          </a:p>
        </p:txBody>
      </p: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F52F1A6A-DF48-4815-A12B-AEEE2F5A7B2C}"/>
              </a:ext>
            </a:extLst>
          </p:cNvPr>
          <p:cNvCxnSpPr>
            <a:cxnSpLocks/>
            <a:stCxn id="45" idx="2"/>
            <a:endCxn id="12" idx="1"/>
          </p:cNvCxnSpPr>
          <p:nvPr/>
        </p:nvCxnSpPr>
        <p:spPr>
          <a:xfrm rot="16200000" flipH="1">
            <a:off x="4099022" y="1328827"/>
            <a:ext cx="841540" cy="2277416"/>
          </a:xfrm>
          <a:prstGeom prst="curved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14AA397-51E4-420B-A70A-2A4A28BF0D15}"/>
              </a:ext>
            </a:extLst>
          </p:cNvPr>
          <p:cNvSpPr txBox="1"/>
          <p:nvPr/>
        </p:nvSpPr>
        <p:spPr>
          <a:xfrm>
            <a:off x="1053655" y="5239361"/>
            <a:ext cx="1030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units in [mm]</a:t>
            </a:r>
          </a:p>
        </p:txBody>
      </p:sp>
    </p:spTree>
    <p:extLst>
      <p:ext uri="{BB962C8B-B14F-4D97-AF65-F5344CB8AC3E}">
        <p14:creationId xmlns:p14="http://schemas.microsoft.com/office/powerpoint/2010/main" val="2114504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FDAD4A-09EE-4497-83D0-5025D06B8E4A}"/>
              </a:ext>
            </a:extLst>
          </p:cNvPr>
          <p:cNvSpPr txBox="1"/>
          <p:nvPr/>
        </p:nvSpPr>
        <p:spPr>
          <a:xfrm>
            <a:off x="3595688" y="216292"/>
            <a:ext cx="583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TCF to VCF Distance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714C8-0A45-42D0-B476-2D8FD76CE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0396"/>
            <a:ext cx="12202690" cy="569760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DCBDDB4-C8F3-43BC-9B97-B2972F921546}"/>
              </a:ext>
            </a:extLst>
          </p:cNvPr>
          <p:cNvSpPr txBox="1"/>
          <p:nvPr/>
        </p:nvSpPr>
        <p:spPr>
          <a:xfrm>
            <a:off x="9551438" y="0"/>
            <a:ext cx="2640562" cy="307776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exact dimensions of this definition are rough in the x direction, as we currently haven’t exactly characterized the focal length of the optical system.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These dimensions assume that a rough focal length, </a:t>
            </a:r>
            <a:r>
              <a:rPr lang="en-US" sz="1600" dirty="0"/>
              <a:t> </a:t>
            </a:r>
            <a:r>
              <a:rPr lang="en-US" sz="1600" i="1" dirty="0"/>
              <a:t>f</a:t>
            </a:r>
            <a:r>
              <a:rPr lang="en-US" sz="1600" dirty="0"/>
              <a:t> ,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35 [mm] 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Sphere">
                <a:extLst>
                  <a:ext uri="{FF2B5EF4-FFF2-40B4-BE49-F238E27FC236}">
                    <a16:creationId xmlns:a16="http://schemas.microsoft.com/office/drawing/2014/main" id="{AC1B16CC-BF7E-456E-9DC6-C61485A649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1848316"/>
                  </p:ext>
                </p:extLst>
              </p:nvPr>
            </p:nvGraphicFramePr>
            <p:xfrm>
              <a:off x="2935224" y="1854478"/>
              <a:ext cx="369870" cy="35090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69870" cy="350902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-5610637" ay="-79224" az="-1235087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4836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Sphere">
                <a:extLst>
                  <a:ext uri="{FF2B5EF4-FFF2-40B4-BE49-F238E27FC236}">
                    <a16:creationId xmlns:a16="http://schemas.microsoft.com/office/drawing/2014/main" id="{AC1B16CC-BF7E-456E-9DC6-C61485A649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5224" y="1854478"/>
                <a:ext cx="369870" cy="35090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1F8DEC8-B872-4279-9BE7-70AFD083BCBA}"/>
              </a:ext>
            </a:extLst>
          </p:cNvPr>
          <p:cNvSpPr txBox="1"/>
          <p:nvPr/>
        </p:nvSpPr>
        <p:spPr>
          <a:xfrm>
            <a:off x="0" y="819057"/>
            <a:ext cx="1315616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TCF Origin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9281643-07D5-4A5A-8BDE-B2AB8CF2D1C2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16200000" flipH="1">
            <a:off x="1375746" y="470451"/>
            <a:ext cx="841540" cy="2277416"/>
          </a:xfrm>
          <a:prstGeom prst="curved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 descr="Sphere">
                <a:extLst>
                  <a:ext uri="{FF2B5EF4-FFF2-40B4-BE49-F238E27FC236}">
                    <a16:creationId xmlns:a16="http://schemas.microsoft.com/office/drawing/2014/main" id="{0C541AEC-CF66-42A3-AC47-3038095E66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7568301"/>
                  </p:ext>
                </p:extLst>
              </p:nvPr>
            </p:nvGraphicFramePr>
            <p:xfrm>
              <a:off x="4984357" y="4518930"/>
              <a:ext cx="271165" cy="27116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1165" cy="271165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7"/>
                  </am3d:raster>
                  <am3d:objViewport viewportSz="4836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 descr="Sphere">
                <a:extLst>
                  <a:ext uri="{FF2B5EF4-FFF2-40B4-BE49-F238E27FC236}">
                    <a16:creationId xmlns:a16="http://schemas.microsoft.com/office/drawing/2014/main" id="{0C541AEC-CF66-42A3-AC47-3038095E66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4357" y="4518930"/>
                <a:ext cx="271165" cy="27116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CB09127-3819-4881-B9D0-479C9901F05F}"/>
              </a:ext>
            </a:extLst>
          </p:cNvPr>
          <p:cNvSpPr txBox="1"/>
          <p:nvPr/>
        </p:nvSpPr>
        <p:spPr>
          <a:xfrm>
            <a:off x="5119941" y="2654997"/>
            <a:ext cx="1315616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VCF Origin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6DEC447-C6E9-4B19-B7C1-3C4750F937A2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rot="5400000">
            <a:off x="4701545" y="3442725"/>
            <a:ext cx="1494601" cy="657809"/>
          </a:xfrm>
          <a:prstGeom prst="curvedConnector3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40FB99-C91F-4EFC-BA3D-70D683BA05FF}"/>
              </a:ext>
            </a:extLst>
          </p:cNvPr>
          <p:cNvSpPr txBox="1"/>
          <p:nvPr/>
        </p:nvSpPr>
        <p:spPr>
          <a:xfrm>
            <a:off x="1044324" y="6038943"/>
            <a:ext cx="1030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 units in [mm]</a:t>
            </a:r>
          </a:p>
        </p:txBody>
      </p:sp>
    </p:spTree>
    <p:extLst>
      <p:ext uri="{BB962C8B-B14F-4D97-AF65-F5344CB8AC3E}">
        <p14:creationId xmlns:p14="http://schemas.microsoft.com/office/powerpoint/2010/main" val="3016860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656AE-3DF8-47E0-A439-77D7CDDEB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0"/>
            <a:ext cx="1059872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284F8-8A81-4202-8A96-A67FC2949524}"/>
              </a:ext>
            </a:extLst>
          </p:cNvPr>
          <p:cNvSpPr txBox="1"/>
          <p:nvPr/>
        </p:nvSpPr>
        <p:spPr>
          <a:xfrm>
            <a:off x="3821031" y="281607"/>
            <a:ext cx="4549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Actual NR Deployer Geometry</a:t>
            </a:r>
          </a:p>
        </p:txBody>
      </p:sp>
    </p:spTree>
    <p:extLst>
      <p:ext uri="{BB962C8B-B14F-4D97-AF65-F5344CB8AC3E}">
        <p14:creationId xmlns:p14="http://schemas.microsoft.com/office/powerpoint/2010/main" val="29451438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485.1894"/>
  <p:tag name="LATEXADDIN" val="\documentclass{article}&#10;\usepackage{amsmath}&#10;\pagestyle{empty}&#10;\begin{document}&#10;&#10;&#10;$\alpha_x = 128$&#10;&#10;\end{document}"/>
  <p:tag name="IGUANATEXSIZE" val="12"/>
  <p:tag name="IGUANATEXCURSOR" val="97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.99213"/>
  <p:tag name="LATEXADDIN" val="\documentclass{article}&#10;\usepackage{amsmath}&#10;\pagestyle{empty}&#10;\begin{document}&#10;&#10;&#10;$\hat{x}$&#10;&#10;\end{document}"/>
  <p:tag name="IGUANATEXSIZE" val="12"/>
  <p:tag name="IGUANATEXCURSOR" val="89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}&#10;\pagestyle{empty}&#10;\begin{document}&#10;&#10;&#10;$\hat{y}$&#10;&#10;\end{document}"/>
  <p:tag name="IGUANATEXSIZE" val="12"/>
  <p:tag name="IGUANATEXCURSOR" val="89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11.4361"/>
  <p:tag name="LATEXADDIN" val="\documentclass{article}&#10;\usepackage{amsmath}&#10;\pagestyle{empty}&#10;\begin{document}&#10;&#10;&#10;$12.51 = \phi$&#10;&#10;\end{document}"/>
  <p:tag name="IGUANATEXSIZE" val="12"/>
  <p:tag name="IGUANATEXCURSOR" val="94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592.4259"/>
  <p:tag name="LATEXADDIN" val="\documentclass{article}&#10;\usepackage{amsmath}&#10;\pagestyle{empty}&#10;\begin{document}&#10;&#10;&#10;$-18.25 = \xi$&#10;&#10;\end{document}"/>
  <p:tag name="IGUANATEXSIZE" val="12"/>
  <p:tag name="IGUANATEXCURSOR" val="84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635.1707"/>
  <p:tag name="LATEXADDIN" val="\documentclass{article}&#10;\usepackage{amsmath}&#10;\pagestyle{empty}&#10;\begin{document}&#10;&#10;&#10;$-37.25 = \nabla$&#10;&#10;\end{document}"/>
  <p:tag name="IGUANATEXSIZE" val="12"/>
  <p:tag name="IGUANATEXCURSOR" val="84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599.925"/>
  <p:tag name="LATEXADDIN" val="\documentclass{article}&#10;\usepackage{amsmath}&#10;\pagestyle{empty}&#10;\begin{document}&#10;&#10;&#10;$-40.25 = \rho$&#10;&#10;\end{document}"/>
  <p:tag name="IGUANATEXSIZE" val="12"/>
  <p:tag name="IGUANATEXCURSOR" val="84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.24331"/>
  <p:tag name="LATEXADDIN" val="\documentclass{article}&#10;\usepackage{amsmath}&#10;\pagestyle{empty}&#10;\begin{document}&#10;&#10;&#10;$\hat{z}$&#10;&#10;\end{document}"/>
  <p:tag name="IGUANATEXSIZE" val="12"/>
  <p:tag name="IGUANATEXCURSOR" val="89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62.99213"/>
  <p:tag name="LATEXADDIN" val="\documentclass{article}&#10;\usepackage{amsmath}&#10;\pagestyle{empty}&#10;\begin{document}&#10;&#10;&#10;$\hat{x}$&#10;&#10;\end{document}"/>
  <p:tag name="IGUANATEXSIZE" val="12"/>
  <p:tag name="IGUANATEXCURSOR" val="89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}&#10;\pagestyle{empty}&#10;\begin{document}&#10;&#10;&#10;$\hat{y}$&#10;&#10;\end{document}"/>
  <p:tag name="IGUANATEXSIZE" val="12"/>
  <p:tag name="IGUANATEXCURSOR" val="89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98.23772"/>
  <p:tag name="LATEXADDIN" val="\documentclass{article}&#10;\usepackage{amsmath}&#10;\pagestyle{empty}&#10;\begin{document}&#10;&#10;&#10;$\hat{v_1}$&#10;&#10;\end{document}"/>
  <p:tag name="IGUANATEXSIZE" val="20"/>
  <p:tag name="IGUANATEXCURSOR" val="9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642.6697"/>
  <p:tag name="LATEXADDIN" val="\documentclass{article}&#10;\usepackage{amsmath}&#10;\pagestyle{empty}&#10;\begin{document}&#10;&#10;&#10;$\beta = 145.588$&#10;&#10;\end{document}"/>
  <p:tag name="IGUANATEXSIZE" val="12"/>
  <p:tag name="IGUANATEXCURSOR" val="96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01.2373"/>
  <p:tag name="LATEXADDIN" val="\documentclass{article}&#10;\usepackage{amsmath}&#10;\pagestyle{empty}&#10;\begin{document}&#10;&#10;&#10;$\hat{v_2}$&#10;&#10;\end{document}"/>
  <p:tag name="IGUANATEXSIZE" val="20"/>
  <p:tag name="IGUANATEXCURSOR" val="9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01.9872"/>
  <p:tag name="LATEXADDIN" val="\documentclass{article}&#10;\usepackage{amsmath}&#10;\pagestyle{empty}&#10;\begin{document}&#10;&#10;&#10;$\hat{v_3}$&#10;&#10;\end{document}"/>
  <p:tag name="IGUANATEXSIZE" val="20"/>
  <p:tag name="IGUANATEXCURSOR" val="9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762.6547"/>
  <p:tag name="LATEXADDIN" val="\documentclass{article}&#10;\usepackage{amsmath}&#10;\pagestyle{empty}&#10;\begin{document}&#10;&#10;&#10;$p_{optical} = 51.7$&#10;&#10;\end{document}"/>
  <p:tag name="IGUANATEXSIZE" val="20"/>
  <p:tag name="IGUANATEXCURSOR" val="87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53.2058"/>
  <p:tag name="LATEXADDIN" val="\documentclass{article}&#10;\usepackage{amsmath}&#10;\pagestyle{empty}&#10;\begin{document}&#10;&#10;&#10;$f \approx 35$&#10;&#10;\end{document}"/>
  <p:tag name="IGUANATEXSIZE" val="20"/>
  <p:tag name="IGUANATEXCURSOR" val="9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30.109"/>
  <p:tag name="LATEXADDIN" val="\documentclass{article}&#10;\usepackage{amsmath}&#10;\pagestyle{empty}&#10;\begin{document}&#10;&#10;&#10;$d_{optical} = p_{optical} - f$&#10;&#10;\end{document}"/>
  <p:tag name="IGUANATEXSIZE" val="20"/>
  <p:tag name="IGUANATEXCURSOR" val="11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3.98952"/>
  <p:tag name="LATEXADDIN" val="\documentclass{article}&#10;\usepackage{amsmath}&#10;\pagestyle{empty}&#10;\begin{document}&#10;&#10;&#10;$\hat{t_1}$&#10;&#10;\end{document}"/>
  <p:tag name="IGUANATEXSIZE" val="20"/>
  <p:tag name="IGUANATEXCURSOR" val="89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86.98914"/>
  <p:tag name="LATEXADDIN" val="\documentclass{article}&#10;\usepackage{amsmath}&#10;\pagestyle{empty}&#10;\begin{document}&#10;&#10;&#10;$\hat{t_2}$&#10;&#10;\end{document}"/>
  <p:tag name="IGUANATEXSIZE" val="20"/>
  <p:tag name="IGUANATEXCURSOR" val="89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87.73905"/>
  <p:tag name="LATEXADDIN" val="\documentclass{article}&#10;\usepackage{amsmath}&#10;\pagestyle{empty}&#10;\begin{document}&#10;&#10;&#10;$\hat{t_3}$&#10;&#10;\end{document}"/>
  <p:tag name="IGUANATEXSIZE" val="20"/>
  <p:tag name="IGUANATEXCURSOR" val="89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531.6835"/>
  <p:tag name="LATEXADDIN" val="\documentclass{article}&#10;\usepackage{amsmath}&#10;\pagestyle{empty}&#10;\begin{document}&#10;&#10;&#10;$d_{tof} = 4.8$&#10;&#10;\end{document}"/>
  <p:tag name="IGUANATEXSIZE" val="20"/>
  <p:tag name="IGUANATEXCURSOR" val="96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98914"/>
  <p:tag name="ORIGINALWIDTH" val="358.4552"/>
  <p:tag name="LATEXADDIN" val="\documentclass{article}&#10;\usepackage{amsmath}&#10;\pagestyle{empty}&#10;\begin{document}&#10;&#10;&#10;$\sigma = 64$&#10;&#10;\end{document}"/>
  <p:tag name="IGUANATEXSIZE" val="12"/>
  <p:tag name="IGUANATEXCURSOR" val="94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26.4341"/>
  <p:tag name="LATEXADDIN" val="\documentclass{article}&#10;\usepackage{amsmath}&#10;\pagestyle{empty}&#10;\begin{document}&#10;&#10;&#10;$\psi = 139.2$&#10;&#10;\end{document}"/>
  <p:tag name="IGUANATEXSIZE" val="12"/>
  <p:tag name="IGUANATEXCURSOR" val="86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514.4357"/>
  <p:tag name="LATEXADDIN" val="\documentclass{article}&#10;\usepackage{amsmath}&#10;\pagestyle{empty}&#10;\begin{document}&#10;&#10;&#10;$\gamma = 260.8$&#10;&#10;\end{document}"/>
  <p:tag name="IGUANATEXSIZE" val="12"/>
  <p:tag name="IGUANATEXCURSOR" val="97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985"/>
  <p:tag name="ORIGINALWIDTH" val="703.412"/>
  <p:tag name="LATEXADDIN" val="\documentclass{article}&#10;\usepackage{amsmath}&#10;\pagestyle{empty}&#10;\begin{document}&#10;&#10;&#10;$\alpha_y = 135.588$&#10;&#10;\end{document}"/>
  <p:tag name="IGUANATEXSIZE" val="12"/>
  <p:tag name="IGUANATEXCURSOR" val="101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76.6779"/>
  <p:tag name="LATEXADDIN" val="\documentclass{article}&#10;\usepackage{amsmath}&#10;\pagestyle{empty}&#10;\begin{document}&#10;&#10;&#10;$72.794 = \mu$&#10;&#10;\end{document}"/>
  <p:tag name="IGUANATEXSIZE" val="12"/>
  <p:tag name="IGUANATEXCURSOR" val="9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23882"/>
  <p:tag name="ORIGINALWIDTH" val="477.6903"/>
  <p:tag name="LATEXADDIN" val="\documentclass{article}&#10;\usepackage{amsmath}&#10;\pagestyle{empty}&#10;\begin{document}&#10;&#10;&#10;$l = 812.5$&#10;&#10;\end{document}"/>
  <p:tag name="IGUANATEXSIZE" val="12"/>
  <p:tag name="IGUANATEXCURSOR" val="92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3.24331"/>
  <p:tag name="LATEXADDIN" val="\documentclass{article}&#10;\usepackage{amsmath}&#10;\pagestyle{empty}&#10;\begin{document}&#10;&#10;&#10;$\hat{z}$&#10;&#10;\end{document}"/>
  <p:tag name="IGUANATEXSIZE" val="12"/>
  <p:tag name="IGUANATEXCURSOR" val="89"/>
  <p:tag name="TRANSPARENCY" val="True"/>
  <p:tag name="FILENAME" val="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248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 Light</vt:lpstr>
      <vt:lpstr>Calibri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Renninger</dc:creator>
  <cp:lastModifiedBy>Nicholas Renninger</cp:lastModifiedBy>
  <cp:revision>53</cp:revision>
  <dcterms:created xsi:type="dcterms:W3CDTF">2019-02-17T04:20:34Z</dcterms:created>
  <dcterms:modified xsi:type="dcterms:W3CDTF">2019-02-18T20:17:55Z</dcterms:modified>
</cp:coreProperties>
</file>